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69" r:id="rId3"/>
    <p:sldId id="257" r:id="rId4"/>
    <p:sldId id="258" r:id="rId5"/>
    <p:sldId id="259" r:id="rId6"/>
    <p:sldId id="260" r:id="rId7"/>
    <p:sldId id="270" r:id="rId8"/>
    <p:sldId id="271" r:id="rId9"/>
    <p:sldId id="272" r:id="rId10"/>
    <p:sldId id="273" r:id="rId11"/>
    <p:sldId id="275" r:id="rId12"/>
    <p:sldId id="276" r:id="rId13"/>
    <p:sldId id="261" r:id="rId14"/>
    <p:sldId id="277" r:id="rId15"/>
    <p:sldId id="278" r:id="rId16"/>
    <p:sldId id="279" r:id="rId17"/>
    <p:sldId id="262" r:id="rId18"/>
    <p:sldId id="280" r:id="rId19"/>
    <p:sldId id="281" r:id="rId20"/>
    <p:sldId id="282" r:id="rId21"/>
    <p:sldId id="263" r:id="rId22"/>
    <p:sldId id="264" r:id="rId23"/>
    <p:sldId id="265" r:id="rId24"/>
    <p:sldId id="284" r:id="rId25"/>
    <p:sldId id="285" r:id="rId26"/>
    <p:sldId id="266" r:id="rId27"/>
    <p:sldId id="287" r:id="rId28"/>
    <p:sldId id="267" r:id="rId29"/>
    <p:sldId id="288" r:id="rId30"/>
    <p:sldId id="268" r:id="rId31"/>
    <p:sldId id="291" r:id="rId32"/>
    <p:sldId id="292" r:id="rId33"/>
    <p:sldId id="289" r:id="rId34"/>
    <p:sldId id="293" r:id="rId35"/>
    <p:sldId id="296" r:id="rId36"/>
    <p:sldId id="295" r:id="rId37"/>
    <p:sldId id="294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28" y="-1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EA890-7211-4EE9-B7CE-213EC9276269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8ED1B-C936-4027-8815-28FADC69C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2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故事閱讀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zh-TW" altLang="en-US" sz="1200" b="1" u="none" kern="12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星期六是園林中學的國民俗體育日，運動場裏分了五個區來介紹五種中國童玩。同學還記不記得以下這些童玩呢</a:t>
            </a:r>
            <a:r>
              <a:rPr lang="en-US" altLang="zh-TW" sz="1200" b="1" u="none" kern="12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?!(</a:t>
            </a:r>
            <a:r>
              <a:rPr lang="en-US" altLang="zh-TW" sz="1200" b="1" u="none" kern="1200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powerpoint</a:t>
            </a:r>
            <a:r>
              <a:rPr lang="en-US" altLang="zh-TW" sz="1200" b="1" u="none" kern="12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PP2-PP6)</a:t>
            </a:r>
            <a:endParaRPr lang="en-US" b="1" u="none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8ED1B-C936-4027-8815-28FADC69CA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800" b="1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8ED1B-C936-4027-8815-28FADC69CA1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房子的底部→</a:t>
            </a:r>
            <a:r>
              <a:rPr lang="zh-TW" altLang="en-US" b="1" dirty="0" smtClean="0"/>
              <a:t>地基</a:t>
            </a:r>
            <a:r>
              <a:rPr lang="zh-TW" altLang="en-US" dirty="0" smtClean="0"/>
              <a:t>↔</a:t>
            </a:r>
            <a:r>
              <a:rPr lang="zh-TW" altLang="en-US" b="1" dirty="0" smtClean="0"/>
              <a:t>基本</a:t>
            </a:r>
            <a:r>
              <a:rPr lang="en-US" altLang="zh-TW" dirty="0" smtClean="0"/>
              <a:t> 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8ED1B-C936-4027-8815-28FADC69CA1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聽到</a:t>
            </a:r>
            <a:r>
              <a:rPr lang="zh-TW" alt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廣播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(broadcast)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說「飛機已經</a:t>
            </a:r>
            <a:r>
              <a:rPr lang="zh-TW" alt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緊急迫降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(already emergency landing)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，請坐在安全門旁邊的乘客幫忙打開安全門</a:t>
            </a:r>
            <a:endParaRPr lang="en-US" altLang="zh-TW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，準備</a:t>
            </a:r>
            <a:r>
              <a:rPr lang="zh-TW" alt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疏散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乘客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(vacate the passengers)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 」。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8ED1B-C936-4027-8815-28FADC69CA1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E069A-C177-45DC-85D7-D6D01AF4AAF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EB3B5-28CB-49FC-AC5A-32CF1AFE4A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108520" y="-171400"/>
            <a:ext cx="9001000" cy="144016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中國民俗體育活動</a:t>
            </a:r>
            <a:endParaRPr lang="en-US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王漢宗中明體注音" pitchFamily="82" charset="-120"/>
              <a:ea typeface="王漢宗中明體注音" pitchFamily="82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69368"/>
            <a:ext cx="5575949" cy="54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4624"/>
            <a:ext cx="525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4.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老師一邊輕鬆地扯鈴一邊說</a:t>
            </a:r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: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「這個基本動作叫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『</a:t>
            </a:r>
            <a:r>
              <a:rPr lang="zh-TW" altLang="en-US" sz="2400" b="1" dirty="0" smtClean="0">
                <a:solidFill>
                  <a:srgbClr val="C0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運鈴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』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。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『</a:t>
            </a:r>
            <a:r>
              <a:rPr lang="zh-TW" altLang="en-US" sz="2400" b="1" dirty="0" smtClean="0">
                <a:solidFill>
                  <a:srgbClr val="C0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運鈴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』 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熟練了， 就可以變化出五花八門， 各種不同的招式」 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3817" y="81192"/>
            <a:ext cx="4900431" cy="50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5.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然後他們開始表演拋鈴。兩人同時把鈴拋向對方，然後用繩子接住。他們越拋越快，鈴在空中飛來飛去 </a:t>
            </a:r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: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看得大家目不轉睛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4624"/>
            <a:ext cx="5153424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6.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突然，他們把繩子上下拉直，鈴就順著繩子往上溜，老師说這招叫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「</a:t>
            </a:r>
            <a:r>
              <a:rPr lang="zh-TW" altLang="en-US" sz="2400" b="1" dirty="0" smtClean="0">
                <a:solidFill>
                  <a:srgbClr val="C0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螞蟻上樹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」 ，大家覺得很好玩，都迫不及待地想試試。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螞蟻上樹</a:t>
            </a:r>
            <a:endParaRPr lang="en-US" sz="66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內容版面配置區 3" descr="扯鈴-螞蟻上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269681"/>
            <a:ext cx="3672408" cy="54911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205" y="45184"/>
            <a:ext cx="5202083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7.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第二區是陀螺。大家把細繩子盤在陀螺上，手指扣住繩子的一頭，往前一拋再往後一拉， 陀螺就在地上轉起來了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410" y="45184"/>
            <a:ext cx="4943854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8.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第三區是跳繩，有長繩、有短繩；有單腳跳、轉身跳，還有兩個人把腿綁在一起的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「兩人三腳跳」 ，花樣很多、熱鬧得很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!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13" y="45184"/>
            <a:ext cx="5139667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9.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第四區是踢毽子。踢毽子招式多、動作美，初學者先用板拍練習， 好像打羽毛球一般。 各色毽子在空中飛舞， 好看極了</a:t>
            </a:r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!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拍毽子板</a:t>
            </a:r>
            <a:endParaRPr lang="en-US" sz="6000" b="1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343650" cy="45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0288" y="45184"/>
            <a:ext cx="4984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10.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第五區是丟沙包。五個人圍成一圈坐在地上玩。沙包是用方塊的布縫成小口袋，裝進米、豆子或沙子， 再把袋口縫好就完成了。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11.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沙包最簡單的玩法是</a:t>
            </a:r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: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抓起一個沙包往上拋， 用同一隻手馬上再抓起另一個沙包， 然後再翻手接住空中落下的那個沙包，如果接不住就換人玩。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4624"/>
            <a:ext cx="4902278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扯鈴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8839" y="297064"/>
            <a:ext cx="5557657" cy="370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內容版面配置區 4" descr="扯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9012" y="3777952"/>
            <a:ext cx="3390900" cy="28194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249193" y="1076543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扯鈴</a:t>
            </a:r>
            <a:endParaRPr lang="en-US" sz="7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53732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10.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友友的爺爺玩得最起勁</a:t>
            </a:r>
            <a:r>
              <a:rPr lang="zh-TW" altLang="en-US" sz="20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兒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。他說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「小石子、 花生、 糖果都能替代沙包， 這就是童玩的特色</a:t>
            </a:r>
            <a:r>
              <a:rPr lang="en-US" altLang="zh-TW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: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簡易、 有趣和健身， 非常值得提倡。 」 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123" y="44624"/>
            <a:ext cx="4957141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-27384"/>
            <a:ext cx="9144000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1.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說說看園林中學的</a:t>
            </a: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「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中國民俗體育日」是怎樣的情形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altLang="zh-TW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2.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扯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鈴裡的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「螞蟻 上  </a:t>
            </a:r>
            <a:endParaRPr lang="en-US" altLang="zh-TW" sz="4800" dirty="0" smtClean="0"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>
              <a:buNone/>
            </a:pPr>
            <a:r>
              <a:rPr lang="en-US" altLang="zh-TW" sz="4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樹」是什麼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?</a:t>
            </a:r>
            <a:endParaRPr lang="en-US" sz="4800" dirty="0"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4171" y="3584401"/>
            <a:ext cx="33623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8964488" cy="4365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.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說說看沙包的玩法。</a:t>
            </a:r>
            <a:endParaRPr lang="en-US" altLang="zh-TW" sz="4800" dirty="0" smtClean="0"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>
              <a:buNone/>
            </a:pPr>
            <a:r>
              <a:rPr 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4.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友友的爺爺認為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童玩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的特色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(feature)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是什麼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?</a:t>
            </a:r>
            <a:endParaRPr lang="en-US" sz="4800" dirty="0"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31242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751" y="3243411"/>
            <a:ext cx="30956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朝</a:t>
            </a:r>
            <a:r>
              <a:rPr lang="en-US" altLang="zh-TW" sz="6000" b="1" dirty="0" err="1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cháo</a:t>
            </a:r>
            <a:r>
              <a:rPr lang="en-US" altLang="zh-TW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 </a:t>
            </a:r>
            <a:r>
              <a:rPr lang="zh-TW" altLang="en-US" sz="5400" b="1" dirty="0" smtClean="0">
                <a:solidFill>
                  <a:srgbClr val="0070C0"/>
                </a:solidFill>
                <a:latin typeface="王漢宗中明體破音一" pitchFamily="82" charset="-120"/>
                <a:ea typeface="王漢宗中明體破音一" pitchFamily="82" charset="-120"/>
              </a:rPr>
              <a:t> </a:t>
            </a:r>
            <a:endParaRPr lang="en-US" dirty="0">
              <a:latin typeface="Times New Roman" pitchFamily="18" charset="0"/>
              <a:ea typeface="王漢宗中明體破音一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889248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5400" dirty="0" smtClean="0">
                <a:latin typeface="+mj-ea"/>
                <a:ea typeface="+mj-ea"/>
                <a:cs typeface="Times New Roman" pitchFamily="18" charset="0"/>
              </a:rPr>
              <a:t> 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小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美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心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地</a:t>
            </a:r>
            <a:r>
              <a:rPr lang="zh-TW" altLang="en-US" sz="5400" b="1" u="sng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朝著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媽媽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開心地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跑過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來</a:t>
            </a:r>
            <a:r>
              <a:rPr lang="en-US" sz="5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。</a:t>
            </a:r>
            <a:r>
              <a:rPr lang="en-US" sz="5400" dirty="0" smtClean="0">
                <a:latin typeface="+mj-ea"/>
                <a:ea typeface="+mj-ea"/>
                <a:cs typeface="Times New Roman" pitchFamily="18" charset="0"/>
              </a:rPr>
              <a:t> </a:t>
            </a:r>
            <a:endParaRPr lang="en-US" sz="5400" dirty="0">
              <a:latin typeface="+mj-ea"/>
              <a:ea typeface="+mj-ea"/>
              <a:cs typeface="Times New Roman" pitchFamily="18" charset="0"/>
            </a:endParaRPr>
          </a:p>
          <a:p>
            <a:pPr>
              <a:buNone/>
            </a:pPr>
            <a:endParaRPr lang="en-US" sz="5400" dirty="0"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5328592" cy="387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788024" y="-27384"/>
            <a:ext cx="4320480" cy="6957392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000" b="1" dirty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朝</a:t>
            </a:r>
            <a:r>
              <a:rPr lang="en-US" altLang="zh-TW" sz="4000" b="1" dirty="0" err="1">
                <a:solidFill>
                  <a:srgbClr val="C0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cháo</a:t>
            </a:r>
            <a:r>
              <a:rPr lang="en-US" altLang="zh-TW" sz="4000" b="1" dirty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王漢宗中明體破音一" pitchFamily="82" charset="-120"/>
              <a:cs typeface="Times New Roman" pitchFamily="18" charset="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-27384"/>
            <a:ext cx="4644008" cy="6885384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朝</a:t>
            </a:r>
            <a:r>
              <a:rPr lang="en-US" altLang="zh-TW" sz="4400" b="1" dirty="0" err="1">
                <a:solidFill>
                  <a:srgbClr val="C0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zhāo</a:t>
            </a:r>
            <a:r>
              <a:rPr lang="en-US" altLang="zh-TW" sz="6000" b="1" dirty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zh-TW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中研院甲骨文" pitchFamily="49" charset="-120"/>
              </a:rPr>
              <a:t>朝陽</a:t>
            </a:r>
            <a:r>
              <a:rPr lang="en-US" altLang="zh-TW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中研院甲骨文" pitchFamily="49" charset="-120"/>
              </a:rPr>
              <a:t>:</a:t>
            </a:r>
            <a:r>
              <a:rPr lang="zh-TW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中研院甲骨文" pitchFamily="49" charset="-120"/>
              </a:rPr>
              <a:t>初出的太陽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王漢宗中明體破音一" pitchFamily="82" charset="-120"/>
              <a:cs typeface="Times New Roman" pitchFamily="18" charset="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79512" y="5373216"/>
            <a:ext cx="252028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王漢宗中明體破音一" pitchFamily="82" charset="-120"/>
              <a:cs typeface="Times New Roman" pitchFamily="18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824536" y="980728"/>
            <a:ext cx="421196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你朝這方向</a:t>
            </a:r>
            <a:r>
              <a:rPr kumimoji="0" lang="en-US" altLang="zh-TW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(direction)</a:t>
            </a:r>
            <a:r>
              <a:rPr kumimoji="0" lang="zh-TW" altLang="en-US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走兩條街，就可以看到那座公園；它就在你的左手邊</a:t>
            </a:r>
            <a:r>
              <a:rPr kumimoji="0" lang="zh-TW" alt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。 </a:t>
            </a:r>
          </a:p>
        </p:txBody>
      </p:sp>
      <p:pic>
        <p:nvPicPr>
          <p:cNvPr id="6151" name="Picture 7" descr="http://blog.roodo.com/mimi_shen/dff0fe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8456" y="4221088"/>
            <a:ext cx="3360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1386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捲</a:t>
            </a:r>
            <a:r>
              <a:rPr lang="zh-TW" altLang="en-US" sz="6000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起來</a:t>
            </a:r>
            <a:r>
              <a:rPr lang="en-US" altLang="zh-TW" sz="6000" b="1" dirty="0" smtClean="0">
                <a:latin typeface="DFPKaiW5-GB5-AZ" pitchFamily="66" charset="-120"/>
                <a:ea typeface="DFPKaiW5-GB5-AZ" pitchFamily="66" charset="-120"/>
              </a:rPr>
              <a:t>/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捲</a:t>
            </a:r>
            <a:r>
              <a:rPr lang="zh-TW" altLang="en-US" sz="6000" dirty="0" smtClean="0">
                <a:solidFill>
                  <a:srgbClr val="002060"/>
                </a:solidFill>
                <a:latin typeface="DFPKaiW5-GB5-AZ" pitchFamily="66" charset="-120"/>
                <a:ea typeface="DFPKaiW5-GB5-AZ" pitchFamily="66" charset="-120"/>
              </a:rPr>
              <a:t>起來</a:t>
            </a:r>
            <a:endParaRPr lang="en-US" sz="6000" dirty="0">
              <a:solidFill>
                <a:srgbClr val="00206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sp>
        <p:nvSpPr>
          <p:cNvPr id="47106" name="AutoShape 2" descr="data:image/jpeg;base64,/9j/4AAQSkZJRgABAQAAAQABAAD/2wCEAAkGBxITEhUSExMVFRUXGBcVFRgXFRgVFRYYFRUXFhUVFRUYHSggGBolHRUVITEhJSkrLi4uGB8zODMsNygtLisBCgoKDg0OFxAQGi0dHR0tLS0tLS0tLS0tLS0tLS0tLS0tLS0tLS0tLS0tLS0tLS0tLS0tLS0rLS0tLSstLSs3Lf/AABEIALcBEwMBIgACEQEDEQH/xAAcAAABBQEBAQAAAAAAAAAAAAAEAAIDBQYBBwj/xAA8EAABBAAEAggDBAoDAQEAAAABAAIDEQQSITEFQQYTIlFhcYGRMqGxI8HR8AcUM0JSYnKCsuEVQ5LxJP/EABgBAQEBAQEAAAAAAAAAAAAAAAECAAME/8QAIREBAQACAwEAAwADAAAAAAAAAAECERIhMUEDE1EyYXH/2gAMAwEAAhEDEQA/APMgE4LicApS6AupLrQimHALtJLloUcE8BMapWhBhwC6uJwRpZ7GqYMTGNU7ApqoiypEKVzVwNQTGsTsimaxdyoVpDkThGpg1SMYsZA4jThGvR+E8IwpiGZrSa5qSTo5gzsAPI0o5N0826tNyr0KTohhzs4j+5QO6ExnaQ/JbnCwwau5VtD0J7pD8kw9CHcpPktyjMeGrhYtgehEn8Y9v9pruhUv8Q9luULHFiYWLXP6Gz8i35qCTohiO5vunlAyrmphajcVh3McWuFEIctVRNiLKu5VMGJuRUERYllUpCbSwRZElKksyiAT1wJWuzyugKVjUxgUhKKqOFINTmhTtagxE1iIZGnMgJ2BPojYOHynZhU2yLkB9UutjVwzgsx/dpFwdG38yAud/LjPq+NUjI1JlV+eCsb8T1X9fh2kiiaU/sl8Vx0AyrrISeR9lb8MxUbnUGClroHxubWRoHkEZfk0ZHnwYniInkfZehQ4aAfuhERwx8gFP7YrTzlmDkOzHH+0omPg852id7V9V6K1o7gopsWQCB9EftjAeE4KTqwHCj5hNxPDZi7slteZQxkm7RMh8BslwSZ7jbnE+pW5z+DVETYGZgvMPmmMbN3ojGS5pAEe1oVTtt6VYfOE4Ymcd6tMi71aeI2rRxCYbgrjuOObvYVn1aruMwDJdI4nZDj570fhOIOeFk2M/Oi03CYeyi4swXSJtzvVU5i3XFOjmeQuvdBu6JmrtVjlNGsiAlSLxWHyOLe5Dlq6oR5UwtRAauOYswfKkpci6sGaKTV0hIBdnlStC0PC+HR9UXyCydlRRhei9E+GxTQnrSQ0dy4/kt1064MRi3saQGsAtPZMc4bQC1T+FcK6w3iHuo/C1pJHhoFdcLbw9v7OGaQ+MbvvpTfFSdqvB4emim35BWmHw7+TD7K+ixjv+vBu/uIb+KIbNijtHEzzdf3Bef8AVL7XXlYp4eGzH91Ejgkx7grAuxH708TfIfiUNJiYx+0xvoC0fRM/Bj/K3Oq2boU55t8teVKGLoBg2fHKT5ur6Kz/AF3Bc5Xyf3OKHm6QYKN2UQknyH3rrJIm3aKPgfDY3aSa9zST9NVoOFR4bURscf6muH+Sp8J0sY4kMgArma+5C8a6ZTRUGMYL77Kdwdlx97WzODW5fD7wqsY4jmqHjvHZZn5nnWq00Cfw1ziNVxuH1Uy+NPhsc7mUS2cOVDhX6qVkpBRMVSljJu04Wp+CO0KrJhnkptknkFq+C8CLW/aGvDmrmLclZLL2rRcU5PNXTeAQE3qT5lRz8AI1j9iunGo5QAzEEIuHEg7oGfDvZ8bSPoow9Zl2EPjcPnbSgw2I5FGSHslOmZ+bBFuv3K+4W3s+iqHg668+9XWG0j9FOip+JcSLXkI3h02dpKyOPxOaVw03Wq4MPs/Rc5irbE8Zb9s9A5VZ8ZH2rlXrvPBTQxItTiVy1WgZkST7XEBlQ1SNYos6ex66vKIApbbovxf9XYQWZwfGlh2uWu4XDcYK55OuI3F9ORGSI8JGD3k/gEMenmMds2OMeDbPzKpOKQESbKSSPbvW1BuuY7pbjXO/bvA8KH0CBk41OfilkPm8/ih8XC7MdFFlTpO6tsHK93xWfM2jYwgeGsd6KzYxRYuHxOINhLETW8dkkqRrE1g7fP0U6WseBDUobpSxxLaRnBBTnBM6TCgCps7V8ZibWlZ8LzVXJRYaNh3VlHM0aIEgqMJ7GkmhuUyMhW/A4BZkOwWihvD8GyAZiLe5WUNkZnnXkFWYWQyOc+wQNlY8LiEhEhBFbA/gusTVphmOcAay+CsIm1sh2yKVsi6RFOnY06OFqgx3CmnVgy/RaDrRzUYnbdALWbHbHSYV7NwpY5uyQtYdRqBXiqrGcNY7Y5SfYqLiuZMwH7CjurlxqI+SEm4LPHqW5m97fvCJxRqI+X3KbFbefguMjiQazFbrhTfs/RZTAtzXoPi9VtMCyo/RTIbWE4v+1cq2ZWXGP2r/ADVc8WukaoC5K1wrhKpLtpJtpJ0GaY1OpRtcnAK3mEsW+6OR5oQvP416D0LdcJHcuec6dcFfx6CpAVEwXpkI8VcdIoqc0/ndOibma3RBZTiEJDiEzB4Zt6hWHSDsO2tCRvtncU/EfRjHNGmyMiiBFrP6+K0HBCSCCpsXKkdDoVDAynCzS13CeCxTW3riHVdZPDWiTrRTJujPVuqR58CG2D3aXpz9itralPwv9oa1CZ0vbUQd4rYcB4LASQ8OMg11JAcwmg5o0raiD9CCrCbBYUgCSAFpdk7bcwsc6JOm+vgtwbk8UZiuz3FPgZI/4Wvd/S0u+gXvEHDIGfBDEzuyxtb9AiwAFuA28l4PwjFObrBIPNpb/lS2WH4G8w9WWltjXUWtSSuZkzCHlWa4L0ekhJFtLTtqb+isWtA029h8iVZPmAFnQd/4oDHTtcwOaGkXRJoactTt/sKpINk45aOhadnUTR520ap+Gm7WR4APIjbyKghxOb7MubqKblJOUjUHYBUuKxDsjiKBjOamtcSKNPzEAtA0JvT4DpzSzX9U3uSdE06UgeHY3rIw7Y7EajUeeqn6y9CsDJmhpFHfy5ctE2UAgkAj+IEbjmQCmtkvskgctCdD3Xr868kAcX1bjbi6rG1ed2VjOxcOMyEAgiN3w3y8DXJVHSlro+0NYn6O/kcdj5FSYlwzdWNWub1kZ7iKoGgXH07in4OX9YgfDKKdRa4c61Ad56e4UZTcVOmXwmHyCjzOh5FaXDj7P0Wf4Jdugf8AFG7L6DZa5mG7HoueHZrzLin7V/mgJGKx4sPtXjxQAOishXBROapZN01gVRKLKkpjGklmbbEu5VMoS7VW857FtugEth7VhgVregMlSlveFOXisb20vSKK2A9yr+H4b99zzXIX9yveMRXGVWcKrKdNQo+Ol9AdI8FZa5Ugwbm6nZanjIJZYFkclQkyE1lPqmOdAgG/hV9wPCEW4jdDYB4aSJB5K6wuOY45WhanEVh5Cxwe3QtNha3jD+sw/WsFkAPAujprV1ofzrsso+hutB0cxQfE5l/CSPR3+7RFqo8SkY6OchpYxzmvLSbDXODH23mBlOt+NULV9xWK3hwYZL0oODdLAcbym9K0JA371lcQyQSOiFGPd7XOAFSFweKEdiyH8z6Xpa4KdsuCa2V1llxPJy2TE8xOIDtC4gEgEbuCtifjZfgy3LGd3dt5c2nRtZRoZmlmagdHHewTpocUHta9ptrgHNPeHCwfYrFYTFfaERskDXMIDYpw5xMRNukeTWdwfycT2BrRV5wiWo3xjsmNzmgWHZWuAka3TcND8v8AYsy7dKh3Y+MbvaP7gszxiWCOjJI6Vx2bnAHdZr4RZ/8AqqP+Xhafhhq9iHOI237fny/3k3OS6b9kzXDQhw8CCq/CY1r3Pjc4vJsUQABQojYHfW69bVRwbjUEjw2OMMfzIoNregdCTWtVyPdaIxuNEcozyu+IZWg0aNuOhcA8UHNoAkaULGo1v2AG4wMecrHBwvSy7KeYqh81Pj5QZ2EAFkrS+iGnXLoGhxAzXrZNdrbVXbntbmdoL1cSaGgqyfABZ7plC3qWuodh/iPjuxbdbLg0eqVH9FsW5kskD3Ak6gAgnsUzUWa7Iadzv6qzxuPjilt73NzCx2uzppVeixeHniixcbo6a0kCmRyRsu8rmND+VOjNjQ2e9XPTcfZNflstJbYNEAts+nYrzIKKN9NDi8ToHhwbetluujSdDXdy02U7RG49ZQNitR93esn0e4sXwva6xkFi9dKOmzti12lHyVpgOIDI63ueWEkmhsXOAy0ACBlI9ENEnSSL7HNGS0xnMMpy6HRwutBqqPhuNjixTS14yyiq6wyG96LyAcwtpo38e6sI5gWPjvNEXGLU6tz6VZHaHbbr9dFjMZO8xNccofHILcZCZHG6rqwKDLyjT+CllNdxKPq8Y2QbSN1/qZQPyIWxa77O/BZPFPEscUg/ld/6FH6rSg1B/aueP+VN8eZcUdczz3uKDjj3ClmNku/mP1XM3aVkBi401uo8lPOaJCr3ktd5qom1P1qSXVg6rqRtnXupRNUDpLT2PV6efYlgV50SxNYhvjos4+dT8NxmSRru4hFipe3tWLZbHDwWe4ZLlJG2/d581dYfEBzGnvA+izoOWUgjmucdasp9WmiqXEyWd1dTQmtq0WX/AFWTOQTzWiMuksjwDrqp8Fie2ABuhHYTbVWOEwLCQM9FKZV8MPmAR3AIBFIQD8Qr1Go+hSw0NNA3RDGUQe42pdVR0lkdFPmaHEObdNjdJetOsM1GtEHYdr+KxVQRNeJ45TkLh1zCWZns68Oiy9m8rszBdXRruBFx0vnOWNw+LOGjxJc0hvgTWW/5u5UOA4i7r4nh2UuE0VspxGjJBQohxAZJsCDrRKueNVpNjnyxRTSuaQ6VuWKSLMAXRU6yAAWNDnOyka5Piuqs+CYp3W25pZnjsDqnRNHVuDhQdu49c4nQEVR2s5zD477JzWuL8r5TG3qJZA4Oe546xzRlitrw3YVqTY0FhhsQc0Emed4e6wZXRgU+N4ysa2nHVzTdHQb665lX0sxcbcRIS0Egt7NVbcsZ1cDpu/Xx5UmukJIyYZrGF1XlaB2XO0uhV6b9wRnSvDvvrWRl7SKkDaJq9DW/Mg1yy7Ubof8AmpnAZYmEZctkOJqgLsOyjYbAajkmOFlluxks8kcgdlY1w7jlyua47DaszCarke8rY8UxZLW08x2C7T4jRb2RpV9ocx6i1g+FYKfEvBc4hg+J3cKIDB/Nq4Vys3Vi9fxaQmIBjm712xnsgOGgyut2auXfsiqwnVozH4yN0NEFzJI3EXf7rQRddq/LmPJA8UnkMDmuIcDG6Vjr7Z6vJI2+WbxG9Xpsn4c9ZE0FxLgbDqotc1xyiiBqKANgXR0FoKCTNFCMwcC18WYXR7BFgeOUb+KHZneJO+zhkqMZCWgNc90hoFx6wjT/AKwRX8RWv6RSF+CeW6ksa7z1aXD1Fj1WJkxLjhQ4OOjy5otob2iR2Y/iPxl2bx7tFrsA8vwrQDRdGQDzGhAPotkJ3tX9FYZIm3I6i42G8xzs+O+yO4VMQ9zXPBBzUGsytNEB1HIAd9dTvXKzU4Thha9rzK9xH8W2oo6IvCTOEpHVtY0kguDQHO1cbvndA6A/F4FRs61oW5xZ1rA4ODQyQAmiACazabdkAHuas5jJiDi2h1APzgBzWtJvrBYOrzoNArbiM0bXuI0c+NzXOA1tvwg87tx9/JZzispE2IABdbQA7KTkHV2521Dbc7WUw1tejBdJh4W8yMuvgf8AS2nEOzC7wb9yxHQG8kA37TvqVsOk8uXDvPhSMfrX480xBAoIeZvbCnYLdfJDTAmXRUdli26gqvxzTVqzx27QN0DMLFcyUxOQeN+g1XFG0VoknpLKhyaZFxMK6PO6XLoKantTWerdC8f1mHaL1boVPxlmV7X96xHQbifV4hsZPZk7PkeS9XxPCM7S0+ngVxs1XeXcVnX5mihy3VZOztWTSNwLXNcWcxdg9/eEY/h+dpB35IF7ZuHAve8NZZJOi0EPROfmG333/pQQcNfE9shuwb0XoGDlD2Bw5hZscf6osFwaYfE8V4I84IN3cp8TmB38kDiGlw3KymV6aPvDvA/dcCD/AEm708lheCyPZMxpG7g2qGpdmbqee5Hqtp0tAEE7RrQNLz/A4gtljtxJ61hrfd7dTrofwVY+Nl62zMPiWyODQWhzg97InMEeXIyJrATRaSI70sAAjW7Q2C7MUBJe5w6hopuVjWMlYCHOPxGmkdwsaXqZeNyxZ2GTNQyZcojJvM7fOLr+nVVWFnAjtsjmnNWTI53wynI17zYY+yK2O3PVZr61nFZ8SHNEIZR0JdyO/tSq5eCyyOzyPizd4iaTvfxEd6tTiFGcQp2qyX0K3gQoB80jgNAAaaK5AckTNGI4Q1rOsDSMoOYkWd+yCdLOoC5+sUocW4PaW2RfNpojxB5FO2onCYj7M52tYBdtqhRFmwR4m7GtE80DBiGhzY2jKGzHKANC2nZtuWcnfwSgiDWGMEkEGyas2KJNAWfFRYGARWAebi3QWA5xcW5tyLKGZTriIC0DtZh28p0aDHlF12bJNkb6LZ9H5/8A8sX9H4rB9eP1bLm7RcDlzkc26lla7bk+i1/CZMmGYT+6yz6AlOficL2Ma6ymYfCtEnWdouJ51QvehX/1VzeMM/hf7IvDcThcQCS2+8UuXcVuUW/BNbKZQ6iQARlzWRRBHcR3rKcSxLc+KJdq403tOaXV2LIGjgO4kBa3FyAjMQDGLeXBwFZdfXZYTMZMrR8cr7OpsAmzY2Fmj36LY1snpfQGOmwDuYXH1B/FXPTvE5YmjvP3FN6IYbKCeTQGD03+5Vv6RsTlMQ8/uTh5/wBN9ZyNwa0H2UEDSSXHv0UuLdUQKjwNZLu7V/G+oJn3JpyChiktoPPNRSiIMjhz12UcLRlvX4kp25Phu0UkQ/dJYMBSaWKYBdDV1ecOGqRkSl0T2lZtIw0tIcN2kEeY1C+huj+LE+HilH7zGn1rVfP+pXpX6KePxsikw80jWZHB0eZwbYfdgXvRHzUZR0wumq4tgqlEjdDue4jYqWA0Rt+fMonE8XwgAL5WEbg5hXobVXN014fHs5pP8va/xBUbdNNEZY3NrRQ4HEBj+r1p3wmjV91rJzfpMgHwQyu7qYRf/qlTcV/SbNVNwpb3FzgK9BaDuPV54swVdA5oFOHaBo7nyNBB9Bukgx2GEhpsjSWyNBvK4fcRRHmrLHx5SJBy+Id4/Ebqg876ZS6YkVWm3oLXm+EfT2nnmaO7d3NbbpzibfitdLIHyCwuC+NgI/fb/l/pVh4jP2NtxPGuD7zljcozEUXHU0Gijrvry5obAwl0VZ3AOc8kZgBrI5x7LRqTZ1uufggsdKzNbxsNBdczyry10Q7eJOawMboBppv378ka6Vb21smLA3IHmUG/i8Y/evyHessZCTZ189SnOmDdXH05+gW4tzaM8Zb/AAu9khxlvNrx6fishJxI8hXnqVwY93gfRPFPNuIOJRu2cPXRdxjyA59aNY4g3ua7vRYiHGuJojNfp7FFTcQIaY2OJzdkjca93jyRxPMzEioWCqLj/EbLe1VsqgNRVm960Wq4jN1WEOmzGt9TQ+9UTIGOdEw/EALArs6jM4loFjQ736ozpVjA5gij1N5nVsANh52fkjLvTTqVRN4m7w9k+LiT83Ktq5epVcWuPL8fKkXgsHnH1702RMtTz48m44ye1o7urmFe8IEbXtc4HsgBpO91s0HlqdVk8ZgpISHa1yd9x8VccOx2cAu3bSm4biscu+3qWC6YYWFrY8sl1qco1J3O6z3Tbi7Z5GOaCGhmmbQ3f4KjxcZcWP5H8g/NPx8ZIaTZABAI5WdL+iZNKtHYk3ER5FNwUZDcpFVt4+KiNljmm7DeflYXOH4pzx5V6+q3w77QRsIle5taX9F2K6F99+6fgtZJBXM+Xj9VXdY4OLb0zD25Kk7HzNNnX80knFySGYcsTmsTw1OLV0cTBGpmhca1FRxIMRsUwjadwD6Wk2NEMb/ryQYjiiFjQeyLA2/PP/a5BHrZU1ijpt9xU1UPYNB4aoHGOzGjp48j+dFPPiK0rdDOfdk0TtXn2Qfcpka1bdB+JHBYhshP2EoDJtdGknsv9CaPgSvcH0R5rwl1OOSvOttbsewKil6d4+GN2GY9pZRaxzmkytZtTX2OWlkEra2dyB+k+NDjKQdHSOI/pLiR8ln4JCCCNK/OiGlnc7c7KPMVWOOo55Zbqyfib11P57ymmc1yHrZVfSO4O1jpAx+gdoD3HkD4FOhsnTnm8/nyTTIOQvxWyHRVpFe3gVV/8KWuyEDetSW0TsNAbB5H8QjZssUIeeTU/I87NWs4dgWtcLAI2IAc71zEUtJDgISLGX5A9y2zMdvNYeHTO2B9kfB0emduvQS2Fm72Dl8Q9lNDLEfhDnf0xucPcBG1cYyXD+jZG6P/AOAWrjjcdoZD55Gj5m/kpxg5jtHG3zcSfHQCvmoVqPOcdwiSI/yu2dWt/wALj393eo8Fw9wdexPfpr43X3r0nE8Ic4VNM1rObQ0MB8HOcb9q2QzHcNi0dio77uuaT/5bZTscQfC+ARzNLZGg8nNP1H4qg4z0Mkwjusjt8B3P70fg/vb/ADe61g6U8LjPZkLiNBljkPsXABMxP6RYAD1cEj9NnFrARz2zfRabPTGYCe2FtagHl9FNC7s5Cd7AI28vNQzYqN8rpGMETXaOja4uaH+B09goswa4b7g+eu/pR9gnTbT4cgPIedqA3IN7a8uXupcM5rXvaNNjd3d8q5UhsV2iHtFgg6Hv997uvRPeGtkD70LSfYUb9wa8FtNsRAalcO8ZvG3UPuQxIcHMvtC9t9DVpYh9SscNqN13VQ/yHsmMdlxDr2NfMfiCs20beINaMpabGhstv6pKWdozGmE+Nj8Ek6DNiNOLV0fj+C6a/PmlyKIeH53RXJQMGv58k7MgpA4fnwKmj+H5elIQO5qW/wA/RY7EwyD3/wBqLEYkD70yN6DxnxXy091pGt6SiTMfHe+7TRSskAo6b6+Na/XKq+OT2/C1KJBp4C/fl8gq0nawE9DS7dqddgbJVLxCTMb5DQHvU02KJ9dq5BBzm9O5aRrUC4u5V0MVIcpIpwaniNBb3oV0hEtYeU/aAUxx/wCwAbH+cD391qMbwcS0ToRpfeO4rx1gIIIJBFEEGiCDYIPI3rallfJJ+0e9/wDW5zv8ipsXMutV6fNhMJH+1xDB4Omb/iSShZOL8KZpnDz/ACskePesq83ZCNlJ1H1W0eX+m/HTjBM/ZYeQ+OWNg97J+SFxP6R5v+rDxs/rc6T5DKskzDJwgRqNyq4xHTjHv2mDP6I2D5uBPzQkvGMZJ+0xExHcJXAf+WkD5IeHDCgfzSmA00/NcvkUt2EdFbtdTpqdTr4nyRPUZQLAtTYeOyXV8PoP97Fde7tZTrsRWl3y8BqsyMRh1bX7WnsLm6Hn5n87pjAGk1qQTXiNr+TkQxpeHNrUePMFZtutaR2bNmiOdUdQiyczd6PkNNNdOQIsIdjS5oIFO99vIap7HObRGgPxAbWRVWeX4rFPCLBbWpF1/CeQ8wQPdRzPa5jb2By+IvQ+GpH0ToyA+9g4Hw103Qz9GSN05HxNGxXp96zbGYpn2bDXaGUDztpP0UWIZT2OHMNBvz38d/kpZS50Iy6EBp9RX4J+KkDWtAcNBpflo4nw+9BTPu9NR+fBJPhe0tB08NeQ0HJJCmRDl1qSSpxOaV1x/PqkkgmkqQn8+ySSzExNxEeYJJLMrgPlp8k+Tc+B+mn3JJLogyufNMc3RJJBcbCpDEkkhnWRqUR60kksTxFoniGh46LqSGOLA0ajVSQR6X5JJLGJ8ikjaCPTRJJCkWwspAuJoVrp7pJJiXXvDWhvOz8tR6fgp4Is15tK15GweVDS9Tqkkswr9Sa5gaAQdwee+1oQExPDDR5XzIOx87v3SSWiqmw9tkyE77VsRrVj0TIHEOLTW5B07728Eklg7kvseoTYANDqe1l8zy0KSSQe17Gk5rAa9x010II29Qp4pWS5hZojurSu5dSRTsBDisoy1tY596SSSob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632133" cy="264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08" y="1484784"/>
            <a:ext cx="3213692" cy="248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2916932" cy="255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21088"/>
            <a:ext cx="3168402" cy="253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捲</a:t>
            </a:r>
            <a:r>
              <a:rPr lang="en-US" altLang="zh-TW" b="1" dirty="0" smtClean="0">
                <a:solidFill>
                  <a:srgbClr val="0070C0"/>
                </a:solidFill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roll up)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556792"/>
            <a:ext cx="8964488" cy="5040560"/>
          </a:xfrm>
        </p:spPr>
        <p:txBody>
          <a:bodyPr/>
          <a:lstStyle/>
          <a:p>
            <a:pPr>
              <a:buNone/>
            </a:pPr>
            <a:r>
              <a:rPr lang="zh-TW" altLang="en-US" sz="5400" dirty="0" smtClean="0"/>
              <a:t>  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爸爸把</a:t>
            </a:r>
            <a:r>
              <a:rPr lang="zh-TW" altLang="en-US" sz="60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袖</a:t>
            </a:r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子</a:t>
            </a:r>
            <a:r>
              <a:rPr lang="en-US" sz="6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(sleeve)</a:t>
            </a:r>
            <a:r>
              <a:rPr lang="zh-TW" altLang="en-US" sz="6000" b="1" u="sng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捲起</a:t>
            </a:r>
            <a:r>
              <a:rPr lang="zh-TW" altLang="en-US" sz="6000" b="1" u="sng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來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工</a:t>
            </a:r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作</a:t>
            </a:r>
            <a:r>
              <a:rPr lang="en-US" altLang="zh-TW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endParaRPr lang="en-US" sz="5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3" y="3717032"/>
            <a:ext cx="4981575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弄鬆</a:t>
            </a:r>
            <a:r>
              <a:rPr lang="en-US" altLang="zh-TW" b="1" dirty="0" smtClean="0">
                <a:latin typeface="DFPKaiW5-GB5-AZ" pitchFamily="66" charset="-120"/>
                <a:ea typeface="DFPKaiW5-GB5-AZ" pitchFamily="66" charset="-120"/>
              </a:rPr>
              <a:t>/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弄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鬆</a:t>
            </a:r>
            <a:r>
              <a:rPr lang="en-US" altLang="zh-TW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/>
            </a:r>
            <a:br>
              <a:rPr lang="en-US" altLang="zh-TW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</a:br>
            <a:r>
              <a:rPr lang="zh-TW" altLang="en-US" sz="49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大家幫忙把泥土弄鬆來種</a:t>
            </a:r>
            <a:r>
              <a:rPr lang="zh-TW" altLang="en-US" sz="49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花</a:t>
            </a:r>
            <a:r>
              <a:rPr lang="en-US" altLang="zh-TW" sz="49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endParaRPr lang="en-US" sz="49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6009680" cy="3663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dirty="0" smtClean="0">
                <a:solidFill>
                  <a:srgbClr val="0070C0"/>
                </a:solidFill>
                <a:latin typeface="王漢宗中明體注音" pitchFamily="82" charset="-120"/>
                <a:ea typeface="王漢宗中明體注音" pitchFamily="82" charset="-120"/>
              </a:rPr>
              <a:t>  </a:t>
            </a:r>
            <a:r>
              <a:rPr lang="zh-TW" altLang="en-US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弄</a:t>
            </a:r>
            <a:r>
              <a:rPr lang="en-US" altLang="zh-TW" b="1" dirty="0" smtClean="0">
                <a:solidFill>
                  <a:srgbClr val="0070C0"/>
                </a:solidFill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(to do, to make)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6000" dirty="0" smtClean="0"/>
              <a:t>  </a:t>
            </a:r>
            <a:r>
              <a:rPr lang="zh-TW" altLang="en-US" sz="6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哥哥</a:t>
            </a:r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不小心把錢包和手機</a:t>
            </a:r>
            <a:r>
              <a:rPr lang="zh-TW" altLang="en-US" sz="6000" b="1" u="sng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弄丟</a:t>
            </a:r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了。</a:t>
            </a:r>
            <a:r>
              <a:rPr lang="en-US" sz="6000" dirty="0"/>
              <a:t>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89040"/>
            <a:ext cx="1649529" cy="236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78483"/>
            <a:ext cx="1886149" cy="138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</a:t>
            </a:r>
            <a:r>
              <a:rPr lang="zh-TW" altLang="en-US" sz="6000" dirty="0" smtClean="0">
                <a:latin typeface="標楷體" pitchFamily="65" charset="-120"/>
                <a:ea typeface="標楷體" pitchFamily="65" charset="-120"/>
              </a:rPr>
              <a:t>本</a:t>
            </a:r>
            <a:r>
              <a:rPr lang="en-US" altLang="zh-TW" b="1" dirty="0" smtClean="0">
                <a:latin typeface="DFPKaiW5-GB5-AZ" pitchFamily="66" charset="-120"/>
                <a:ea typeface="DFPKaiW5-GB5-AZ" pitchFamily="66" charset="-120"/>
              </a:rPr>
              <a:t>/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基</a:t>
            </a:r>
            <a:r>
              <a:rPr lang="zh-TW" altLang="en-US" sz="6000" dirty="0" smtClean="0">
                <a:latin typeface="DFPKaiW5-GB5-AZ" pitchFamily="66" charset="-120"/>
                <a:ea typeface="DFPKaiW5-GB5-AZ" pitchFamily="66" charset="-120"/>
              </a:rPr>
              <a:t>本</a:t>
            </a:r>
            <a:r>
              <a:rPr lang="en-US" altLang="zh-TW" sz="6000" dirty="0" smtClean="0">
                <a:latin typeface="DFPKaiW5-GB5-AZ" pitchFamily="66" charset="-120"/>
                <a:ea typeface="DFPKaiW5-GB5-AZ" pitchFamily="66" charset="-120"/>
              </a:rPr>
              <a:t/>
            </a:r>
            <a:br>
              <a:rPr lang="en-US" altLang="zh-TW" sz="6000" dirty="0" smtClean="0">
                <a:latin typeface="DFPKaiW5-GB5-AZ" pitchFamily="66" charset="-120"/>
                <a:ea typeface="DFPKaiW5-GB5-AZ" pitchFamily="66" charset="-120"/>
              </a:rPr>
            </a:br>
            <a:r>
              <a:rPr lang="zh-TW" altLang="en-US" sz="4900" dirty="0" smtClean="0">
                <a:latin typeface="DFPKaiW5-GB5-AZ" pitchFamily="66" charset="-120"/>
                <a:ea typeface="DFPKaiW5-GB5-AZ" pitchFamily="66" charset="-120"/>
              </a:rPr>
              <a:t>孝順父母是做人最基本的道理</a:t>
            </a:r>
            <a:endParaRPr lang="en-US" sz="49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5328592" cy="363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211162"/>
            <a:ext cx="4402832" cy="1417638"/>
          </a:xfrm>
        </p:spPr>
        <p:txBody>
          <a:bodyPr>
            <a:normAutofit/>
          </a:bodyPr>
          <a:lstStyle/>
          <a:p>
            <a:r>
              <a:rPr lang="zh-TW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打陀螺</a:t>
            </a:r>
            <a:endParaRPr lang="en-US" sz="7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3744416" cy="364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7"/>
            <a:ext cx="3744416" cy="363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基本</a:t>
            </a:r>
            <a:r>
              <a:rPr lang="en-US" altLang="zh-TW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</a:t>
            </a:r>
            <a:r>
              <a:rPr lang="en-US" altLang="zh-TW" sz="5400" b="1" u="sng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en-US" altLang="zh-TW" b="1" dirty="0" smtClean="0">
                <a:solidFill>
                  <a:srgbClr val="0070C0"/>
                </a:solidFill>
                <a:latin typeface="Times New Roman" pitchFamily="18" charset="0"/>
                <a:ea typeface="王漢宗中明體注音" pitchFamily="82" charset="-120"/>
                <a:cs typeface="Times New Roman" pitchFamily="18" charset="0"/>
              </a:rPr>
              <a:t>(basic)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ea typeface="王漢宗中明體注音" pitchFamily="82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8686800" cy="4569371"/>
          </a:xfrm>
        </p:spPr>
        <p:txBody>
          <a:bodyPr/>
          <a:lstStyle/>
          <a:p>
            <a:pPr>
              <a:buNone/>
            </a:pPr>
            <a:r>
              <a:rPr lang="zh-TW" altLang="en-US" b="1" dirty="0" smtClean="0">
                <a:solidFill>
                  <a:srgbClr val="C00000"/>
                </a:solidFill>
                <a:latin typeface="王漢宗中明體注音" pitchFamily="82" charset="-120"/>
                <a:ea typeface="王漢宗中明體注音" pitchFamily="82" charset="-120"/>
              </a:rPr>
              <a:t>  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認真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學</a:t>
            </a:r>
            <a:r>
              <a:rPr lang="zh-TW" altLang="en-US" sz="54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習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是學生的</a:t>
            </a:r>
            <a:r>
              <a:rPr lang="zh-TW" altLang="en-US" sz="5400" b="1" u="sng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基本</a:t>
            </a:r>
            <a:r>
              <a:rPr lang="zh-TW" altLang="en-US" sz="54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責任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(responsibility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zh-TW" altLang="en-US" b="1" dirty="0">
                <a:latin typeface="Times New Roman" pitchFamily="18" charset="0"/>
                <a:cs typeface="Times New Roman" pitchFamily="18" charset="0"/>
              </a:rPr>
              <a:t>。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圖片 4" descr="不認真學習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861048"/>
            <a:ext cx="3606966" cy="2340000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7" name="直線接點 6"/>
          <p:cNvCxnSpPr>
            <a:stCxn id="5" idx="1"/>
          </p:cNvCxnSpPr>
          <p:nvPr/>
        </p:nvCxnSpPr>
        <p:spPr>
          <a:xfrm>
            <a:off x="5676292" y="4203733"/>
            <a:ext cx="2568116" cy="1601531"/>
          </a:xfrm>
          <a:prstGeom prst="line">
            <a:avLst/>
          </a:prstGeom>
          <a:ln w="177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5693898" y="4221088"/>
            <a:ext cx="2550510" cy="1654630"/>
          </a:xfrm>
          <a:prstGeom prst="line">
            <a:avLst/>
          </a:prstGeom>
          <a:ln w="177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1807"/>
            <a:ext cx="344170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王漢宗中明體注音" pitchFamily="82" charset="-120"/>
                <a:ea typeface="王漢宗中明體注音" pitchFamily="82" charset="-120"/>
              </a:rPr>
              <a:t>腳</a:t>
            </a:r>
            <a:r>
              <a:rPr lang="en-US" altLang="zh-TW" b="1" dirty="0" smtClean="0">
                <a:latin typeface="DFPKaiW5-GB5-AZ" pitchFamily="66" charset="-120"/>
                <a:ea typeface="DFPKaiW5-GB5-AZ" pitchFamily="66" charset="-120"/>
              </a:rPr>
              <a:t>/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腳</a:t>
            </a:r>
            <a:endParaRPr lang="en-US" sz="6000" dirty="0">
              <a:solidFill>
                <a:srgbClr val="C00000"/>
              </a:solidFill>
            </a:endParaRPr>
          </a:p>
        </p:txBody>
      </p:sp>
      <p:pic>
        <p:nvPicPr>
          <p:cNvPr id="4" name="內容版面配置區 3" descr="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14293" y="2277269"/>
            <a:ext cx="4162163" cy="27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3250" name="Picture 2" descr="http://soundofhope.org/news_images/2012/10/29/20121029075708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404" y="2276871"/>
            <a:ext cx="3142368" cy="37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r>
              <a:rPr lang="zh-TW" altLang="en-US" sz="4400" dirty="0" smtClean="0"/>
              <a:t>姐姐</a:t>
            </a:r>
            <a:r>
              <a:rPr lang="en-US" sz="4400" dirty="0" smtClean="0"/>
              <a:t>______________ </a:t>
            </a:r>
            <a:r>
              <a:rPr lang="zh-TW" altLang="en-US" sz="4400" dirty="0" smtClean="0"/>
              <a:t>，所以房間很快就整理好了</a:t>
            </a:r>
            <a:r>
              <a:rPr lang="en-US" sz="4400" dirty="0" smtClean="0"/>
              <a:t>( clean well)</a:t>
            </a:r>
            <a:r>
              <a:rPr lang="zh-TW" altLang="en-US" sz="4400" dirty="0" smtClean="0"/>
              <a:t>。</a:t>
            </a:r>
            <a:r>
              <a:rPr lang="zh-TW" altLang="en-US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2808312" cy="360039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C00000"/>
                </a:solidFill>
                <a:latin typeface="+mj-ea"/>
              </a:rPr>
              <a:t>手腳靈活</a:t>
            </a:r>
            <a:endParaRPr lang="en-US" b="1" dirty="0">
              <a:solidFill>
                <a:srgbClr val="C00000"/>
              </a:solidFill>
              <a:latin typeface="+mj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408712" cy="442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拍</a:t>
            </a:r>
            <a:r>
              <a:rPr lang="zh-TW" altLang="en-US" sz="6000" dirty="0" smtClean="0">
                <a:latin typeface="標楷體" pitchFamily="65" charset="-120"/>
                <a:ea typeface="標楷體" pitchFamily="65" charset="-120"/>
              </a:rPr>
              <a:t>手</a:t>
            </a:r>
            <a:r>
              <a:rPr lang="en-US" altLang="zh-TW" b="1" dirty="0" smtClean="0">
                <a:latin typeface="DFPKaiW5-GB5-AZ" pitchFamily="66" charset="-120"/>
                <a:ea typeface="DFPKaiW5-GB5-AZ" pitchFamily="66" charset="-120"/>
              </a:rPr>
              <a:t>/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拍</a:t>
            </a:r>
            <a:r>
              <a:rPr lang="zh-TW" altLang="en-US" sz="6000" dirty="0" smtClean="0">
                <a:latin typeface="DFPKaiW5-GB5-AZ" pitchFamily="66" charset="-120"/>
                <a:ea typeface="DFPKaiW5-GB5-AZ" pitchFamily="66" charset="-120"/>
              </a:rPr>
              <a:t>手</a:t>
            </a:r>
            <a:endParaRPr lang="en-US" sz="6000" dirty="0"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42" y="1988840"/>
            <a:ext cx="736582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88641"/>
            <a:ext cx="9144000" cy="936104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看圖說話</a:t>
            </a:r>
            <a:r>
              <a:rPr lang="en-US" altLang="zh-TW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王先生坐在飛機的安全門旁邊，突然</a:t>
            </a:r>
            <a:r>
              <a:rPr lang="en-US" altLang="zh-TW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…</a:t>
            </a:r>
            <a:endParaRPr lang="en-US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7" y="836712"/>
            <a:ext cx="5278579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789040"/>
            <a:ext cx="5323242" cy="30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王先生坐在飛機的安全門旁邊，突然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1)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聽到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廣播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(broadcast)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說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飛機已經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緊急迫降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(already </a:t>
            </a:r>
            <a:r>
              <a:rPr kumimoji="0" lang="en-US" altLang="zh-TW" sz="48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emergency </a:t>
            </a:r>
            <a:r>
              <a:rPr kumimoji="0" lang="en-US" altLang="zh-TW" sz="48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landed)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，請坐在安全門旁邊的乘客幫忙打開安全門，準備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疏散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乘客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(vacate the passengers)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sz="480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2)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所以王先生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按照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(according to)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安全門上的</a:t>
            </a: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說明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(instruction)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打開安全門。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(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3)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首先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………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160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latin typeface="王漢宗粗黑體一實陰" pitchFamily="18" charset="-120"/>
                <a:ea typeface="王漢宗粗黑體一實陰" pitchFamily="18" charset="-120"/>
              </a:rPr>
              <a:t>本週作業</a:t>
            </a:r>
            <a:endParaRPr lang="en-US" sz="6600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00199"/>
            <a:ext cx="6862876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322" y="153368"/>
            <a:ext cx="8602150" cy="6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92080" y="634678"/>
            <a:ext cx="3600400" cy="1714202"/>
          </a:xfrm>
        </p:spPr>
        <p:txBody>
          <a:bodyPr>
            <a:normAutofit/>
          </a:bodyPr>
          <a:lstStyle/>
          <a:p>
            <a:r>
              <a:rPr lang="zh-TW" altLang="en-US" sz="8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跳繩</a:t>
            </a:r>
            <a:endParaRPr lang="en-US" sz="8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29000"/>
            <a:ext cx="3057526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4295775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04864"/>
            <a:ext cx="2664296" cy="414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4104456" cy="2506290"/>
          </a:xfrm>
        </p:spPr>
        <p:txBody>
          <a:bodyPr>
            <a:noAutofit/>
          </a:bodyPr>
          <a:lstStyle/>
          <a:p>
            <a:r>
              <a:rPr lang="zh-TW" altLang="en-US" sz="6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踢毽子</a:t>
            </a:r>
            <a:endParaRPr lang="en-US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473422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4"/>
            <a:ext cx="236537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2175998" cy="273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392488" cy="2506290"/>
          </a:xfrm>
        </p:spPr>
        <p:txBody>
          <a:bodyPr>
            <a:normAutofit/>
          </a:bodyPr>
          <a:lstStyle/>
          <a:p>
            <a:r>
              <a:rPr lang="zh-TW" alt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丟沙包</a:t>
            </a:r>
            <a:endParaRPr lang="en-US" sz="8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3559175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3511550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23" y="4149080"/>
            <a:ext cx="3335456" cy="2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681" y="45184"/>
            <a:ext cx="5072203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/>
          <p:nvPr/>
        </p:nvSpPr>
        <p:spPr>
          <a:xfrm>
            <a:off x="827584" y="537321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1</a:t>
            </a:r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.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星期六是園林中學的「中國民俗體育日」。運動場上分了五個區，每區都有示範表演和賣童玩的攤位，因此吸引了許多人。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2512" y="117192"/>
            <a:ext cx="5119768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27584" y="537321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2.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第一示範區是扯鈴。扯鈴是中國一種古老的童玩，十八世紀流傳到歐洲， 叫做</a:t>
            </a:r>
            <a:r>
              <a:rPr lang="en-US" altLang="zh-TW" sz="2400" dirty="0" err="1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diabolo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 ，意思是「兩根棍子上的精靈」。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4624"/>
            <a:ext cx="4811778" cy="49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/>
          <p:nvPr/>
        </p:nvSpPr>
        <p:spPr>
          <a:xfrm>
            <a:off x="899592" y="5445224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3.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 扯鈴區的兩位示範老師， 用細繩子把</a:t>
            </a:r>
            <a:r>
              <a:rPr lang="zh-TW" altLang="en-US" sz="2400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「鈴」 兜住， 然後兩手交互拉扯， 繩子就拖著鈴飛轉起來，還發出嗡嗡的響聲</a:t>
            </a:r>
            <a:r>
              <a:rPr lang="zh-TW" altLang="en-US" sz="2400" dirty="0" smtClean="0">
                <a:latin typeface="Times New Roman" pitchFamily="18" charset="0"/>
                <a:ea typeface="DFBiaoKaiShu-B5" panose="03000509000000000000" pitchFamily="65" charset="-120"/>
                <a:cs typeface="Times New Roman" pitchFamily="18" charset="0"/>
              </a:rPr>
              <a:t>。</a:t>
            </a:r>
            <a:endParaRPr lang="en-US" sz="2400" dirty="0"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11763</TotalTime>
  <Words>1227</Words>
  <Application>Microsoft Office PowerPoint</Application>
  <PresentationFormat>On-screen Show (4:3)</PresentationFormat>
  <Paragraphs>59</Paragraphs>
  <Slides>37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佈景主題</vt:lpstr>
      <vt:lpstr> 中國民俗體育活動</vt:lpstr>
      <vt:lpstr>PowerPoint Presentation</vt:lpstr>
      <vt:lpstr>打陀螺</vt:lpstr>
      <vt:lpstr>跳繩</vt:lpstr>
      <vt:lpstr>踢毽子</vt:lpstr>
      <vt:lpstr>丟沙包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螞蟻上樹</vt:lpstr>
      <vt:lpstr>PowerPoint Presentation</vt:lpstr>
      <vt:lpstr>PowerPoint Presentation</vt:lpstr>
      <vt:lpstr>PowerPoint Presentation</vt:lpstr>
      <vt:lpstr>拍毽子板</vt:lpstr>
      <vt:lpstr>PowerPoint Presentation</vt:lpstr>
      <vt:lpstr>PowerPoint Presentation</vt:lpstr>
      <vt:lpstr>PowerPoint Presentation</vt:lpstr>
      <vt:lpstr> </vt:lpstr>
      <vt:lpstr>PowerPoint Presentation</vt:lpstr>
      <vt:lpstr>朝cháo  </vt:lpstr>
      <vt:lpstr>PowerPoint Presentation</vt:lpstr>
      <vt:lpstr>捲起來/捲起來</vt:lpstr>
      <vt:lpstr>捲(to roll up)</vt:lpstr>
      <vt:lpstr>弄鬆/弄鬆 大家幫忙把泥土弄鬆來種花.</vt:lpstr>
      <vt:lpstr>  弄(to do, to make)</vt:lpstr>
      <vt:lpstr>基本/基本 孝順父母是做人最基本的道理</vt:lpstr>
      <vt:lpstr>基本(的)(basic)</vt:lpstr>
      <vt:lpstr>腳/腳</vt:lpstr>
      <vt:lpstr>手腳靈活</vt:lpstr>
      <vt:lpstr>拍手/拍手</vt:lpstr>
      <vt:lpstr>PowerPoint Presentation</vt:lpstr>
      <vt:lpstr>PowerPoint Presentation</vt:lpstr>
      <vt:lpstr>本週作業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44</cp:revision>
  <dcterms:created xsi:type="dcterms:W3CDTF">2015-09-17T18:54:21Z</dcterms:created>
  <dcterms:modified xsi:type="dcterms:W3CDTF">2020-07-16T03:56:03Z</dcterms:modified>
</cp:coreProperties>
</file>